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Source Code Pro Light"/>
      <p:regular r:id="rId35"/>
      <p:bold r:id="rId36"/>
      <p:italic r:id="rId37"/>
      <p:boldItalic r:id="rId38"/>
    </p:embeddedFont>
    <p:embeddedFont>
      <p:font typeface="Teko"/>
      <p:regular r:id="rId39"/>
      <p:bold r:id="rId40"/>
    </p:embeddedFont>
    <p:embeddedFont>
      <p:font typeface="Source Code Pro"/>
      <p:regular r:id="rId41"/>
      <p:bold r:id="rId42"/>
      <p:italic r:id="rId43"/>
      <p:boldItalic r:id="rId44"/>
    </p:embeddedFont>
    <p:embeddedFont>
      <p:font typeface="Teko Medium"/>
      <p:regular r:id="rId45"/>
      <p:bold r:id="rId46"/>
    </p:embeddedFont>
    <p:embeddedFont>
      <p:font typeface="Teko Light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-bold.fntdata"/><Relationship Id="rId20" Type="http://schemas.openxmlformats.org/officeDocument/2006/relationships/slide" Target="slides/slide15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9.xml"/><Relationship Id="rId46" Type="http://schemas.openxmlformats.org/officeDocument/2006/relationships/font" Target="fonts/TekoMedium-bold.fntdata"/><Relationship Id="rId23" Type="http://schemas.openxmlformats.org/officeDocument/2006/relationships/slide" Target="slides/slide18.xml"/><Relationship Id="rId45" Type="http://schemas.openxmlformats.org/officeDocument/2006/relationships/font" Target="fonts/Tek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TekoLight-bold.fntdata"/><Relationship Id="rId25" Type="http://schemas.openxmlformats.org/officeDocument/2006/relationships/slide" Target="slides/slide20.xml"/><Relationship Id="rId47" Type="http://schemas.openxmlformats.org/officeDocument/2006/relationships/font" Target="fonts/Teko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Ligh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urceCodeProLight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Light-bold.fntdata"/><Relationship Id="rId17" Type="http://schemas.openxmlformats.org/officeDocument/2006/relationships/slide" Target="slides/slide12.xml"/><Relationship Id="rId39" Type="http://schemas.openxmlformats.org/officeDocument/2006/relationships/font" Target="fonts/Teko-regular.fntdata"/><Relationship Id="rId16" Type="http://schemas.openxmlformats.org/officeDocument/2006/relationships/slide" Target="slides/slide11.xml"/><Relationship Id="rId38" Type="http://schemas.openxmlformats.org/officeDocument/2006/relationships/font" Target="fonts/SourceCodePr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37a2b0e0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37a2b0e0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37a2b0e0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37a2b0e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37a2b0e0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37a2b0e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8e519a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8e519a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7a2b0e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7a2b0e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37a2b0e0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37a2b0e0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37a2b0e0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37a2b0e0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37a2b0e0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37a2b0e0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7a2b0e0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7a2b0e0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38a0f5e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38a0f5e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38a0f5e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38a0f5e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38a0f5e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38a0f5e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37a2b0e0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37a2b0e0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37a2b0e0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37a2b0e0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37a2b0e0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37a2b0e0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37a2b0e0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37a2b0e0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37a2b0e0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37a2b0e0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1b33bd51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1b33bd51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37a2b0e0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37a2b0e0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37a2b0e0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37a2b0e0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16e2d04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16e2d04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37a2b0e0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37a2b0e0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3660dca8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3660dca8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3660dca8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3660dca8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38e519a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38e519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7a2b0e0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7a2b0e0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37a2b0e0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37a2b0e0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4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962750" y="3251350"/>
            <a:ext cx="32184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ource Code Pro"/>
                <a:ea typeface="Source Code Pro"/>
                <a:cs typeface="Source Code Pro"/>
                <a:sym typeface="Source Code Pro"/>
              </a:rPr>
              <a:t>Soutenance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Sujet S14 : Piccadilly Game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Tuteur : Pierre-André Guénégo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2ème année Iut Charlemagne Nancy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0" name="Google Shape;120;p21"/>
          <p:cNvSpPr txBox="1"/>
          <p:nvPr>
            <p:ph type="ctrTitle"/>
          </p:nvPr>
        </p:nvSpPr>
        <p:spPr>
          <a:xfrm>
            <a:off x="962750" y="1092263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Projet tutoré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AGONLINE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17949" l="13342" r="8993" t="21492"/>
          <a:stretch/>
        </p:blipFill>
        <p:spPr>
          <a:xfrm>
            <a:off x="4532926" y="611750"/>
            <a:ext cx="4381251" cy="27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4147975" y="4603500"/>
            <a:ext cx="46983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Alexis MARCEL - Justine PRULIERE - Lilian LEBLANC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b="0" l="2781" r="5735" t="0"/>
          <a:stretch/>
        </p:blipFill>
        <p:spPr>
          <a:xfrm>
            <a:off x="5349725" y="1022050"/>
            <a:ext cx="2747626" cy="20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9" type="ctrTitle"/>
          </p:nvPr>
        </p:nvSpPr>
        <p:spPr>
          <a:xfrm>
            <a:off x="723600" y="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Résumé itération 3</a:t>
            </a:r>
            <a:endParaRPr sz="4800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00" y="744753"/>
            <a:ext cx="5400000" cy="4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9" type="ctrTitle"/>
          </p:nvPr>
        </p:nvSpPr>
        <p:spPr>
          <a:xfrm>
            <a:off x="723600" y="209865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03 Réalisation</a:t>
            </a:r>
            <a:endParaRPr sz="5000"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Fonctionnalités</a:t>
            </a:r>
            <a:r>
              <a:rPr lang="es" sz="4800"/>
              <a:t> générales</a:t>
            </a:r>
            <a:endParaRPr sz="4800"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450" y="903153"/>
            <a:ext cx="5351088" cy="394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9" type="ctrTitle"/>
          </p:nvPr>
        </p:nvSpPr>
        <p:spPr>
          <a:xfrm>
            <a:off x="495000" y="-162325"/>
            <a:ext cx="8023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Source Code Pro Light"/>
                <a:ea typeface="Source Code Pro Light"/>
                <a:cs typeface="Source Code Pro Light"/>
                <a:sym typeface="Source Code Pro Light"/>
              </a:rPr>
              <a:t>Comment se connecter à une salle de jeu ?</a:t>
            </a:r>
            <a:endParaRPr sz="1200"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Source Code Pro Light"/>
                <a:ea typeface="Source Code Pro Light"/>
                <a:cs typeface="Source Code Pro Light"/>
                <a:sym typeface="Source Code Pro Light"/>
              </a:rPr>
              <a:t>Comment se connecter à une salle de jeu ?</a:t>
            </a:r>
            <a:endParaRPr sz="1200"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Comment se connecter à une salle de jeu ?</a:t>
            </a:r>
            <a:endParaRPr sz="4800"/>
          </a:p>
        </p:txBody>
      </p:sp>
      <p:cxnSp>
        <p:nvCxnSpPr>
          <p:cNvPr id="229" name="Google Shape;229;p33"/>
          <p:cNvCxnSpPr/>
          <p:nvPr/>
        </p:nvCxnSpPr>
        <p:spPr>
          <a:xfrm>
            <a:off x="4133425" y="2686375"/>
            <a:ext cx="1096200" cy="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3"/>
          <p:cNvSpPr txBox="1"/>
          <p:nvPr/>
        </p:nvSpPr>
        <p:spPr>
          <a:xfrm>
            <a:off x="3787763" y="2173175"/>
            <a:ext cx="17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Amélioration</a:t>
            </a:r>
            <a:endParaRPr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650" y="703200"/>
            <a:ext cx="3297734" cy="44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25" y="703200"/>
            <a:ext cx="3512000" cy="44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50050"/>
            <a:ext cx="3108325" cy="20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575" y="503871"/>
            <a:ext cx="3108325" cy="200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738" y="3067487"/>
            <a:ext cx="2890005" cy="19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6">
            <a:alphaModFix/>
          </a:blip>
          <a:srcRect b="7441" l="0" r="0" t="0"/>
          <a:stretch/>
        </p:blipFill>
        <p:spPr>
          <a:xfrm>
            <a:off x="707850" y="3021800"/>
            <a:ext cx="3064234" cy="20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254125" y="80750"/>
            <a:ext cx="42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Connexion à une salle de jeu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19038" y="80750"/>
            <a:ext cx="42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Mauvais code de salle de jeu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162950" y="2578275"/>
            <a:ext cx="42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Jeu déjà commencé : file d’attente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701800" y="2601113"/>
            <a:ext cx="42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Hôte de la partie a quitté la salle de jeu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Accès à la salle via un Qr code</a:t>
            </a:r>
            <a:endParaRPr sz="4800"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75" y="1239687"/>
            <a:ext cx="5553850" cy="266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88" y="2783025"/>
            <a:ext cx="66008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du Chat</a:t>
            </a:r>
            <a:endParaRPr sz="4800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00" y="838848"/>
            <a:ext cx="7549750" cy="346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000" y="3522825"/>
            <a:ext cx="3064050" cy="14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idx="9" type="ctrTitle"/>
          </p:nvPr>
        </p:nvSpPr>
        <p:spPr>
          <a:xfrm>
            <a:off x="495000" y="-162325"/>
            <a:ext cx="8023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Gestion des différents jeux sur le serveur</a:t>
            </a:r>
            <a:endParaRPr sz="4800"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750" y="707675"/>
            <a:ext cx="4173056" cy="43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du Quiz</a:t>
            </a:r>
            <a:endParaRPr sz="4800"/>
          </a:p>
        </p:txBody>
      </p:sp>
      <p:sp>
        <p:nvSpPr>
          <p:cNvPr id="275" name="Google Shape;275;p38"/>
          <p:cNvSpPr txBox="1"/>
          <p:nvPr/>
        </p:nvSpPr>
        <p:spPr>
          <a:xfrm>
            <a:off x="3197388" y="703475"/>
            <a:ext cx="274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Première </a:t>
            </a: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version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75" y="1148975"/>
            <a:ext cx="5385838" cy="38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du Quiz</a:t>
            </a:r>
            <a:endParaRPr sz="4800"/>
          </a:p>
        </p:txBody>
      </p:sp>
      <p:sp>
        <p:nvSpPr>
          <p:cNvPr id="283" name="Google Shape;283;p39"/>
          <p:cNvSpPr txBox="1"/>
          <p:nvPr/>
        </p:nvSpPr>
        <p:spPr>
          <a:xfrm>
            <a:off x="2451007" y="646975"/>
            <a:ext cx="424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Amélioration du quiz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75" y="1080425"/>
            <a:ext cx="6689242" cy="38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9" type="ctrTitle"/>
          </p:nvPr>
        </p:nvSpPr>
        <p:spPr>
          <a:xfrm>
            <a:off x="604150" y="-99322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3F3F3"/>
                </a:solidFill>
              </a:rPr>
              <a:t>SOMMAIRE</a:t>
            </a:r>
            <a:endParaRPr sz="3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0" name="Google Shape;130;p22"/>
          <p:cNvSpPr txBox="1"/>
          <p:nvPr>
            <p:ph type="ctrTitle"/>
          </p:nvPr>
        </p:nvSpPr>
        <p:spPr>
          <a:xfrm>
            <a:off x="4594375" y="1690636"/>
            <a:ext cx="2251800" cy="2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Présentation du sujet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1" name="Google Shape;131;p22"/>
          <p:cNvSpPr txBox="1"/>
          <p:nvPr>
            <p:ph idx="2" type="title"/>
          </p:nvPr>
        </p:nvSpPr>
        <p:spPr>
          <a:xfrm>
            <a:off x="4002723" y="140949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2" name="Google Shape;132;p22"/>
          <p:cNvSpPr txBox="1"/>
          <p:nvPr>
            <p:ph idx="3" type="ctrTitle"/>
          </p:nvPr>
        </p:nvSpPr>
        <p:spPr>
          <a:xfrm>
            <a:off x="4641900" y="2579488"/>
            <a:ext cx="3137700" cy="2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Choix de conception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3" name="Google Shape;133;p22"/>
          <p:cNvSpPr txBox="1"/>
          <p:nvPr>
            <p:ph idx="5" type="title"/>
          </p:nvPr>
        </p:nvSpPr>
        <p:spPr>
          <a:xfrm>
            <a:off x="4016053" y="2347588"/>
            <a:ext cx="65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4" name="Google Shape;134;p22"/>
          <p:cNvSpPr txBox="1"/>
          <p:nvPr>
            <p:ph idx="6" type="ctrTitle"/>
          </p:nvPr>
        </p:nvSpPr>
        <p:spPr>
          <a:xfrm>
            <a:off x="7037775" y="1613522"/>
            <a:ext cx="2251800" cy="3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Réalisation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5" name="Google Shape;135;p22"/>
          <p:cNvSpPr txBox="1"/>
          <p:nvPr>
            <p:ph idx="8" type="title"/>
          </p:nvPr>
        </p:nvSpPr>
        <p:spPr>
          <a:xfrm>
            <a:off x="6348754" y="143918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6" name="Google Shape;136;p22"/>
          <p:cNvSpPr txBox="1"/>
          <p:nvPr>
            <p:ph idx="13" type="ctrTitle"/>
          </p:nvPr>
        </p:nvSpPr>
        <p:spPr>
          <a:xfrm>
            <a:off x="7037775" y="2459937"/>
            <a:ext cx="2251800" cy="3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Démonstration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7" name="Google Shape;137;p22"/>
          <p:cNvSpPr txBox="1"/>
          <p:nvPr>
            <p:ph idx="15" type="title"/>
          </p:nvPr>
        </p:nvSpPr>
        <p:spPr>
          <a:xfrm>
            <a:off x="6345498" y="22540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008050"/>
            <a:ext cx="3296050" cy="34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5" type="title"/>
          </p:nvPr>
        </p:nvSpPr>
        <p:spPr>
          <a:xfrm>
            <a:off x="5366248" y="315621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0" name="Google Shape;140;p22"/>
          <p:cNvSpPr txBox="1"/>
          <p:nvPr>
            <p:ph idx="13" type="ctrTitle"/>
          </p:nvPr>
        </p:nvSpPr>
        <p:spPr>
          <a:xfrm>
            <a:off x="6023550" y="3306337"/>
            <a:ext cx="2251800" cy="3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Conclusion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du Quiz</a:t>
            </a:r>
            <a:endParaRPr sz="4800"/>
          </a:p>
        </p:txBody>
      </p:sp>
      <p:sp>
        <p:nvSpPr>
          <p:cNvPr id="291" name="Google Shape;291;p40"/>
          <p:cNvSpPr txBox="1"/>
          <p:nvPr/>
        </p:nvSpPr>
        <p:spPr>
          <a:xfrm>
            <a:off x="2712450" y="629975"/>
            <a:ext cx="37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Affichage des questions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684" y="478423"/>
            <a:ext cx="5988628" cy="449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du Quiz</a:t>
            </a:r>
            <a:endParaRPr sz="4800"/>
          </a:p>
        </p:txBody>
      </p:sp>
      <p:sp>
        <p:nvSpPr>
          <p:cNvPr id="299" name="Google Shape;299;p41"/>
          <p:cNvSpPr txBox="1"/>
          <p:nvPr/>
        </p:nvSpPr>
        <p:spPr>
          <a:xfrm>
            <a:off x="2712450" y="629975"/>
            <a:ext cx="37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Affichage des solutions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00" y="477750"/>
            <a:ext cx="5990400" cy="4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du Quiz</a:t>
            </a:r>
            <a:endParaRPr sz="4800"/>
          </a:p>
        </p:txBody>
      </p:sp>
      <p:sp>
        <p:nvSpPr>
          <p:cNvPr id="307" name="Google Shape;307;p42"/>
          <p:cNvSpPr txBox="1"/>
          <p:nvPr/>
        </p:nvSpPr>
        <p:spPr>
          <a:xfrm>
            <a:off x="2712450" y="629975"/>
            <a:ext cx="37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Affichage des scores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00" y="477750"/>
            <a:ext cx="5990400" cy="4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de ProjetX</a:t>
            </a:r>
            <a:endParaRPr sz="4800"/>
          </a:p>
        </p:txBody>
      </p:sp>
      <p:sp>
        <p:nvSpPr>
          <p:cNvPr id="315" name="Google Shape;315;p43"/>
          <p:cNvSpPr txBox="1"/>
          <p:nvPr/>
        </p:nvSpPr>
        <p:spPr>
          <a:xfrm>
            <a:off x="2712450" y="629975"/>
            <a:ext cx="37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Partie en cours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00" y="477750"/>
            <a:ext cx="5990400" cy="4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de Survival</a:t>
            </a:r>
            <a:endParaRPr sz="4800"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763" y="855175"/>
            <a:ext cx="3398474" cy="4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de Survival</a:t>
            </a:r>
            <a:endParaRPr sz="4800"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2712450" y="629975"/>
            <a:ext cx="37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Affichage du jeu en cours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00" y="477750"/>
            <a:ext cx="5990400" cy="4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Fonctionnement de Survival</a:t>
            </a:r>
            <a:endParaRPr sz="4800"/>
          </a:p>
        </p:txBody>
      </p:sp>
      <p:sp>
        <p:nvSpPr>
          <p:cNvPr id="338" name="Google Shape;33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2712450" y="629975"/>
            <a:ext cx="37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Affichage des scores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00" y="477750"/>
            <a:ext cx="5990400" cy="4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ctrTitle"/>
          </p:nvPr>
        </p:nvSpPr>
        <p:spPr>
          <a:xfrm>
            <a:off x="3953750" y="251074"/>
            <a:ext cx="4870200" cy="11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F3F3F3"/>
                </a:solidFill>
              </a:rPr>
              <a:t>DEMONSTRATION</a:t>
            </a:r>
            <a:endParaRPr sz="5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0" y="1003700"/>
            <a:ext cx="3011475" cy="31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3953750" y="2014625"/>
            <a:ext cx="648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AF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http://agonline.alwaysdata.net/</a:t>
            </a:r>
            <a:endParaRPr sz="1700">
              <a:solidFill>
                <a:srgbClr val="FFFAF0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idx="9" type="ctrTitle"/>
          </p:nvPr>
        </p:nvSpPr>
        <p:spPr>
          <a:xfrm>
            <a:off x="184200" y="-85500"/>
            <a:ext cx="87756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Améliorations possibles pour une itération 4</a:t>
            </a:r>
            <a:endParaRPr sz="4800"/>
          </a:p>
        </p:txBody>
      </p:sp>
      <p:sp>
        <p:nvSpPr>
          <p:cNvPr id="354" name="Google Shape;35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5" name="Google Shape;355;p48"/>
          <p:cNvSpPr txBox="1"/>
          <p:nvPr/>
        </p:nvSpPr>
        <p:spPr>
          <a:xfrm>
            <a:off x="-193825" y="2126100"/>
            <a:ext cx="44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Mise en place de salles de jeux publiques accessibles par tous</a:t>
            </a:r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4017925" y="2126100"/>
            <a:ext cx="449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Ajout de nouveaux jeux avec différents concepts ou de nouvelles technologies</a:t>
            </a:r>
            <a:endParaRPr/>
          </a:p>
        </p:txBody>
      </p:sp>
      <p:sp>
        <p:nvSpPr>
          <p:cNvPr id="357" name="Google Shape;357;p48"/>
          <p:cNvSpPr txBox="1"/>
          <p:nvPr/>
        </p:nvSpPr>
        <p:spPr>
          <a:xfrm>
            <a:off x="184625" y="3997750"/>
            <a:ext cx="369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Création de compte pour pouvoir suivre ses statistiques</a:t>
            </a:r>
            <a:endParaRPr/>
          </a:p>
        </p:txBody>
      </p:sp>
      <p:sp>
        <p:nvSpPr>
          <p:cNvPr id="358" name="Google Shape;358;p48"/>
          <p:cNvSpPr txBox="1"/>
          <p:nvPr/>
        </p:nvSpPr>
        <p:spPr>
          <a:xfrm>
            <a:off x="3994074" y="3997750"/>
            <a:ext cx="45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s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Menu de réglage des paramètres des différents jeux ( ex : nombre de rounds)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50" y="280487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550" y="7598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000" y="2798546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6013" y="766575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8" name="Google Shape;368;p49"/>
          <p:cNvSpPr txBox="1"/>
          <p:nvPr>
            <p:ph idx="9" type="ctrTitle"/>
          </p:nvPr>
        </p:nvSpPr>
        <p:spPr>
          <a:xfrm>
            <a:off x="723600" y="209865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Merci de votre attention</a:t>
            </a:r>
            <a:endParaRPr sz="4800"/>
          </a:p>
        </p:txBody>
      </p:sp>
      <p:sp>
        <p:nvSpPr>
          <p:cNvPr id="369" name="Google Shape;369;p49"/>
          <p:cNvSpPr txBox="1"/>
          <p:nvPr>
            <p:ph idx="9" type="ctrTitle"/>
          </p:nvPr>
        </p:nvSpPr>
        <p:spPr>
          <a:xfrm>
            <a:off x="723600" y="2728878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Avez vous des questions ?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1350"/>
            <a:ext cx="5058149" cy="33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9" type="ctrTitle"/>
          </p:nvPr>
        </p:nvSpPr>
        <p:spPr>
          <a:xfrm>
            <a:off x="740325" y="6690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01 Présentation du sujet</a:t>
            </a:r>
            <a:endParaRPr sz="4800"/>
          </a:p>
        </p:txBody>
      </p:sp>
      <p:sp>
        <p:nvSpPr>
          <p:cNvPr id="148" name="Google Shape;148;p23"/>
          <p:cNvSpPr txBox="1"/>
          <p:nvPr/>
        </p:nvSpPr>
        <p:spPr>
          <a:xfrm>
            <a:off x="769850" y="1013100"/>
            <a:ext cx="360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Char char="❏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Site web interactif en temps réel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Char char="❏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Plusieurs mini-jeux disponibles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058150" y="1771350"/>
            <a:ext cx="40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Déroulement du jeu : </a:t>
            </a:r>
            <a:r>
              <a:rPr lang="es" u="sng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u="sng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5521800" y="24290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Création d’une salle de jeu correspondant à un mini-jeu (écran principal)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 flipH="1">
            <a:off x="4373750" y="2665750"/>
            <a:ext cx="1174800" cy="1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3"/>
          <p:cNvSpPr txBox="1"/>
          <p:nvPr/>
        </p:nvSpPr>
        <p:spPr>
          <a:xfrm>
            <a:off x="5548550" y="3377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Les joueurs peuvent rejoindre la salle de jeu via un </a:t>
            </a:r>
            <a:r>
              <a:rPr lang="es" sz="1000" u="sng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code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et </a:t>
            </a:r>
            <a:r>
              <a:rPr lang="es" sz="1000" u="sng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interagir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avec l’écran principal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 rot="10800000">
            <a:off x="2502050" y="3590475"/>
            <a:ext cx="3046500" cy="1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9" type="ctrTitle"/>
          </p:nvPr>
        </p:nvSpPr>
        <p:spPr>
          <a:xfrm>
            <a:off x="723600" y="209865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800"/>
              <a:t>02 Choix de conception</a:t>
            </a:r>
            <a:endParaRPr sz="50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9" type="ctrTitle"/>
          </p:nvPr>
        </p:nvSpPr>
        <p:spPr>
          <a:xfrm>
            <a:off x="795250" y="733478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800"/>
              <a:t>Comment permettre la communication entre les joueurs et l’écran principal ?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79" y="1976338"/>
            <a:ext cx="3119023" cy="157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613" y="1873088"/>
            <a:ext cx="2800726" cy="16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915388" y="37661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Communication en temps réel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4904588" y="3766100"/>
            <a:ext cx="342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Création de serveurs pour application web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088250"/>
            <a:ext cx="775335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1592850" y="78300"/>
            <a:ext cx="595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Fonctionnement de Socket.io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829550" y="204100"/>
            <a:ext cx="729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Comment gérer l’affichage responsive ?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75" y="2060450"/>
            <a:ext cx="1787750" cy="18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7000850" y="1476350"/>
            <a:ext cx="127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Bootstrap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00" y="2023600"/>
            <a:ext cx="5822225" cy="18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777625" y="1476350"/>
            <a:ext cx="127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Html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2821225" y="1476350"/>
            <a:ext cx="127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Css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4962788" y="1446300"/>
            <a:ext cx="138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Javascript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9" type="ctrTitle"/>
          </p:nvPr>
        </p:nvSpPr>
        <p:spPr>
          <a:xfrm>
            <a:off x="723600" y="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Résumé itération 1</a:t>
            </a:r>
            <a:endParaRPr sz="4800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00" y="744625"/>
            <a:ext cx="5400000" cy="456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9" type="ctrTitle"/>
          </p:nvPr>
        </p:nvSpPr>
        <p:spPr>
          <a:xfrm>
            <a:off x="723600" y="3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Résumé itération 2</a:t>
            </a:r>
            <a:endParaRPr sz="4800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00" y="744753"/>
            <a:ext cx="5400000" cy="4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